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95" r:id="rId2"/>
    <p:sldId id="548" r:id="rId3"/>
    <p:sldId id="297" r:id="rId4"/>
    <p:sldId id="527" r:id="rId5"/>
    <p:sldId id="298" r:id="rId6"/>
    <p:sldId id="546" r:id="rId7"/>
    <p:sldId id="547" r:id="rId8"/>
    <p:sldId id="545" r:id="rId9"/>
    <p:sldId id="538" r:id="rId10"/>
    <p:sldId id="292" r:id="rId11"/>
    <p:sldId id="291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452"/>
    <a:srgbClr val="006241"/>
    <a:srgbClr val="006394"/>
    <a:srgbClr val="0066A1"/>
    <a:srgbClr val="658D1B"/>
    <a:srgbClr val="EE7422"/>
    <a:srgbClr val="6C1035"/>
    <a:srgbClr val="01B4E3"/>
    <a:srgbClr val="2CB6C0"/>
    <a:srgbClr val="8433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40"/>
    <p:restoredTop sz="94658"/>
  </p:normalViewPr>
  <p:slideViewPr>
    <p:cSldViewPr snapToGrid="0" snapToObjects="1">
      <p:cViewPr varScale="1">
        <p:scale>
          <a:sx n="171" d="100"/>
          <a:sy n="171" d="100"/>
        </p:scale>
        <p:origin x="3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28D45-CD78-E946-97C3-593DC6155472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362D4-5DD5-1441-A093-8EF5773AF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8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gif"/><Relationship Id="rId7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gif"/><Relationship Id="rId7" Type="http://schemas.openxmlformats.org/officeDocument/2006/relationships/image" Target="../media/image8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425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:a16="http://schemas.microsoft.com/office/drawing/2014/main" id="{5417D020-05DD-9B45-8E6E-1D3F8E116C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30"/>
            <a:ext cx="9144000" cy="51435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643C270-2445-D841-A550-2EB61AEC9F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86" cy="51167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1A456A9-FA71-6343-A2C0-A457F625A3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lang="en-US" sz="2100" b="1" i="1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/>
            </a:pPr>
            <a:r>
              <a:rPr lang="en-US" dirty="0">
                <a:effectLst/>
              </a:rPr>
              <a:t>Subtitle here — Delete this slide and use the next slide shown if you would like to edit the cover slide imagery.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500" y="4298205"/>
            <a:ext cx="912799" cy="5094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9F8A94-C640-C549-B07D-3E4AB773307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5882"/>
            <a:ext cx="1856232" cy="18304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7C6BA5-4A72-2145-AEB5-3EFABF2BEF5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088" y="668517"/>
            <a:ext cx="1837944" cy="18251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921EDF-8009-DC4D-8570-9FC6C711B61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88" y="666707"/>
            <a:ext cx="1828800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027A37-F867-8240-8806-32AA3E5AD6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544" y="666707"/>
            <a:ext cx="1828800" cy="1828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596142-5624-4C41-8CDC-7BD6EEA7251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666707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65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1375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85779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286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596008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1" y="1369219"/>
            <a:ext cx="3019523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4" hasCustomPrompt="1"/>
          </p:nvPr>
        </p:nvSpPr>
        <p:spPr>
          <a:xfrm>
            <a:off x="3789576" y="1369219"/>
            <a:ext cx="4725775" cy="2844404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407724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91613"/>
            <a:ext cx="3886200" cy="62201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28650" y="1369219"/>
            <a:ext cx="3886200" cy="2222393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38955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04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2128100"/>
            <a:ext cx="7886700" cy="1604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75888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3733015"/>
            <a:ext cx="7886700" cy="497168"/>
          </a:xfrm>
        </p:spPr>
        <p:txBody>
          <a:bodyPr>
            <a:normAutofit/>
          </a:bodyPr>
          <a:lstStyle>
            <a:lvl1pPr marL="0" indent="0">
              <a:buNone/>
              <a:defRPr sz="1500" b="1" i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27891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3004794"/>
            <a:ext cx="3886200" cy="1208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1556426"/>
          </a:xfrm>
        </p:spPr>
        <p:txBody>
          <a:bodyPr numCol="2" spcCol="274320"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629150" y="3004793"/>
            <a:ext cx="3886200" cy="1208829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662224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8"/>
            <a:ext cx="4970872" cy="21658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35051"/>
            <a:ext cx="4970872" cy="678571"/>
          </a:xfr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712643" y="1369219"/>
            <a:ext cx="2802707" cy="2844404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10110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Editable Imagery 3425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:a16="http://schemas.microsoft.com/office/drawing/2014/main" id="{5417D020-05DD-9B45-8E6E-1D3F8E116C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571"/>
            <a:ext cx="9144000" cy="51435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643C270-2445-D841-A550-2EB61AEC9F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86" cy="51167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1A456A9-FA71-6343-A2C0-A457F625A3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500" y="4298205"/>
            <a:ext cx="912799" cy="509469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EC0097D-5F65-7645-A2BB-015056BB7E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652463"/>
            <a:ext cx="1828800" cy="1828800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2C259DA1-93DC-574F-861E-628F6AC00D0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57600" y="652463"/>
            <a:ext cx="1828800" cy="1828800"/>
          </a:xfr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003A422B-25BA-C842-827B-4326025CE4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86400" y="652463"/>
            <a:ext cx="1828800" cy="1828800"/>
          </a:xfr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2A4746B-00E8-BB49-8136-B20C952F6CE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315200" y="652463"/>
            <a:ext cx="1828800" cy="1828800"/>
          </a:xfr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965AA39F-F33D-CF4B-9629-F31412E23C0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828800" y="652463"/>
            <a:ext cx="1828800" cy="1828800"/>
          </a:xfr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899102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Slide 3425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1C44FAE-E109-594A-8035-C304B90B60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929E1C-EDA9-5C43-ACA2-0BE8125B19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86" cy="5116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2C51BE-5118-0D43-9357-7854237237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BA2620-05E1-B341-AB9A-0BDD1E06D3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4554213"/>
            <a:ext cx="904875" cy="2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7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7886700" cy="2957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85341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735858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2844563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0712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44601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69219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55144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128102"/>
            <a:ext cx="3886200" cy="20856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597545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8650" y="1361923"/>
            <a:ext cx="3886200" cy="285169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2128101"/>
            <a:ext cx="3886200" cy="20855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677514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Topic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716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385321" y="4654044"/>
            <a:ext cx="4866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4554213"/>
            <a:ext cx="904875" cy="26422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CD264C3-25F5-164A-A52E-0462301369E5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86" cy="51167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E28AB75-8B6E-604D-BDD2-B20938B1760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63" r:id="rId3"/>
    <p:sldLayoutId id="2147483662" r:id="rId4"/>
    <p:sldLayoutId id="2147483675" r:id="rId5"/>
    <p:sldLayoutId id="2147483664" r:id="rId6"/>
    <p:sldLayoutId id="2147483674" r:id="rId7"/>
    <p:sldLayoutId id="2147483665" r:id="rId8"/>
    <p:sldLayoutId id="2147483676" r:id="rId9"/>
    <p:sldLayoutId id="2147483677" r:id="rId10"/>
    <p:sldLayoutId id="2147483678" r:id="rId11"/>
    <p:sldLayoutId id="2147483679" r:id="rId12"/>
    <p:sldLayoutId id="2147483667" r:id="rId13"/>
    <p:sldLayoutId id="2147483680" r:id="rId14"/>
    <p:sldLayoutId id="2147483682" r:id="rId15"/>
    <p:sldLayoutId id="2147483681" r:id="rId1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b="1" i="0" kern="1200">
          <a:solidFill>
            <a:srgbClr val="007452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66A1"/>
        </a:buClr>
        <a:buFont typeface="LucidaGrande" charset="0"/>
        <a:buChar char="▸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LucidaGrande" charset="0"/>
        <a:buChar char="-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Wingdings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Courier New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tif"/><Relationship Id="rId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week.ieee.org/" TargetMode="External"/><Relationship Id="rId2" Type="http://schemas.openxmlformats.org/officeDocument/2006/relationships/hyperlink" Target="mailto:EducationWeek@ieee.org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ieeetv.ieee.org/video/ieee-education-week-educationatieee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educationweek.ieee.org/submit-an-ieee-event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7D440080-9C3B-A74F-8BF0-1A010C988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3554" y="3860367"/>
            <a:ext cx="3704045" cy="999128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6394"/>
                </a:solidFill>
              </a:rPr>
              <a:t>6-12 April 2025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000" dirty="0"/>
          </a:p>
          <a:p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066" y="2573787"/>
            <a:ext cx="6473120" cy="1214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2463"/>
            <a:ext cx="1828800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652463"/>
            <a:ext cx="1828800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652463"/>
            <a:ext cx="1828800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652304"/>
            <a:ext cx="1828959" cy="18289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652303"/>
            <a:ext cx="1828959" cy="18289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3982D4-0897-4210-9E52-0817175984CB}"/>
              </a:ext>
            </a:extLst>
          </p:cNvPr>
          <p:cNvSpPr txBox="1"/>
          <p:nvPr/>
        </p:nvSpPr>
        <p:spPr>
          <a:xfrm>
            <a:off x="734125" y="4260204"/>
            <a:ext cx="4018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394"/>
                </a:solidFill>
              </a:rPr>
              <a:t>#EducationAtIEEE</a:t>
            </a:r>
          </a:p>
        </p:txBody>
      </p:sp>
    </p:spTree>
    <p:extLst>
      <p:ext uri="{BB962C8B-B14F-4D97-AF65-F5344CB8AC3E}">
        <p14:creationId xmlns:p14="http://schemas.microsoft.com/office/powerpoint/2010/main" val="2079749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2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B84B85C-8504-4A17-8BF6-42BF1FF5D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989924"/>
            <a:ext cx="7886700" cy="1131128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Thank You!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9D2292-F9BD-448F-8D1D-562BE8644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657598"/>
            <a:ext cx="7886700" cy="1026617"/>
          </a:xfrm>
        </p:spPr>
        <p:txBody>
          <a:bodyPr>
            <a:normAutofit/>
          </a:bodyPr>
          <a:lstStyle/>
          <a:p>
            <a:r>
              <a:rPr lang="en-US" dirty="0"/>
              <a:t>Email: </a:t>
            </a:r>
            <a:r>
              <a:rPr lang="en-US" dirty="0">
                <a:hlinkClick r:id="rId2"/>
              </a:rPr>
              <a:t>EducationWeek@ieee.org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>
                <a:hlinkClick r:id="rId3"/>
              </a:rPr>
              <a:t>https://educationweek.ieee.org/</a:t>
            </a:r>
            <a:r>
              <a:rPr lang="en-US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321" y="526077"/>
            <a:ext cx="6968239" cy="122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65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F9B4184-6BEC-480A-86FB-6731233F44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49" y="2436496"/>
            <a:ext cx="7734301" cy="2147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Join us all week:</a:t>
            </a:r>
          </a:p>
          <a:p>
            <a:r>
              <a:rPr lang="en-US" dirty="0"/>
              <a:t>Live and virtual events from groups across IEEE</a:t>
            </a:r>
          </a:p>
          <a:p>
            <a:r>
              <a:rPr lang="en-US" dirty="0"/>
              <a:t>Educational resources, websites, and scholarships</a:t>
            </a:r>
          </a:p>
          <a:p>
            <a:r>
              <a:rPr lang="en-US" dirty="0"/>
              <a:t>Special offers on education for IEEE members</a:t>
            </a:r>
          </a:p>
          <a:p>
            <a:r>
              <a:rPr lang="en-US" dirty="0"/>
              <a:t>Earn points and an Education Week digital badge for participating during the week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347FC3-9227-4B0D-87DF-1365317CCDD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5B6B932-6112-41C0-9712-E15156E21B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649" y="857784"/>
            <a:ext cx="8388741" cy="267632"/>
          </a:xfrm>
        </p:spPr>
        <p:txBody>
          <a:bodyPr>
            <a:normAutofit fontScale="70000" lnSpcReduction="20000"/>
          </a:bodyPr>
          <a:lstStyle/>
          <a:p>
            <a:r>
              <a:rPr lang="en-US" sz="2200" dirty="0"/>
              <a:t>A week-long celebration of educational resources from across IEEE</a:t>
            </a:r>
          </a:p>
          <a:p>
            <a:endParaRPr lang="en-US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6C0B60A-85EF-49C2-AC15-05497B434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48" y="52624"/>
            <a:ext cx="2937510" cy="9803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BEAF3F-717C-400A-A787-74DC539711FF}"/>
              </a:ext>
            </a:extLst>
          </p:cNvPr>
          <p:cNvSpPr txBox="1"/>
          <p:nvPr/>
        </p:nvSpPr>
        <p:spPr>
          <a:xfrm>
            <a:off x="295421" y="4458649"/>
            <a:ext cx="788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6241"/>
                </a:solidFill>
              </a:rPr>
              <a:t>educationweek.ieee.org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87483B-5D07-4719-8843-F1E915E74D31}"/>
              </a:ext>
            </a:extLst>
          </p:cNvPr>
          <p:cNvSpPr txBox="1"/>
          <p:nvPr/>
        </p:nvSpPr>
        <p:spPr>
          <a:xfrm>
            <a:off x="607548" y="1121259"/>
            <a:ext cx="4703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452"/>
                </a:solidFill>
              </a:rPr>
              <a:t>IEEE members and volunteers make an impact through education… highlight your content!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4C314B-2157-A476-79C4-C8CBA6DB88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53025" y="1473722"/>
            <a:ext cx="2888322" cy="192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70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677C5B-FB21-4E9E-BD7E-1254E0FF6E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A8BBB730-79F0-44DC-A632-C55AC0CA1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80" y="620748"/>
            <a:ext cx="5462806" cy="3902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04F2CC1-13AC-4A9C-B928-30183AE33A41}"/>
              </a:ext>
            </a:extLst>
          </p:cNvPr>
          <p:cNvSpPr txBox="1">
            <a:spLocks/>
          </p:cNvSpPr>
          <p:nvPr/>
        </p:nvSpPr>
        <p:spPr>
          <a:xfrm>
            <a:off x="6514452" y="1825077"/>
            <a:ext cx="2373513" cy="130871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Char char="▸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LucidaGrande" charset="0"/>
              <a:buNone/>
            </a:pPr>
            <a:r>
              <a:rPr lang="en-US" sz="1800" b="1" dirty="0">
                <a:solidFill>
                  <a:srgbClr val="006544"/>
                </a:solidFill>
              </a:rPr>
              <a:t>Want to share the video? </a:t>
            </a:r>
          </a:p>
          <a:p>
            <a:pPr marL="0" indent="0" algn="ctr">
              <a:spcBef>
                <a:spcPts val="0"/>
              </a:spcBef>
              <a:buFont typeface="LucidaGrande" charset="0"/>
              <a:buNone/>
            </a:pPr>
            <a:endParaRPr lang="en-US" sz="1800" b="1" dirty="0">
              <a:solidFill>
                <a:srgbClr val="006544"/>
              </a:solidFill>
            </a:endParaRPr>
          </a:p>
          <a:p>
            <a:pPr marL="0" indent="0" algn="ctr">
              <a:spcBef>
                <a:spcPts val="0"/>
              </a:spcBef>
              <a:buFont typeface="LucidaGrande" charset="0"/>
              <a:buNone/>
            </a:pPr>
            <a:r>
              <a:rPr lang="en-US" sz="1600" b="1" dirty="0"/>
              <a:t>Make sure to use this link:</a:t>
            </a:r>
          </a:p>
          <a:p>
            <a:pPr marL="0" indent="0" algn="ctr">
              <a:spcBef>
                <a:spcPts val="0"/>
              </a:spcBef>
              <a:buFont typeface="LucidaGrande" charset="0"/>
              <a:buNone/>
            </a:pPr>
            <a:endParaRPr lang="en-US" sz="1600" dirty="0"/>
          </a:p>
          <a:p>
            <a:pPr marL="0" indent="0" algn="ctr">
              <a:spcBef>
                <a:spcPts val="0"/>
              </a:spcBef>
              <a:buFont typeface="LucidaGrande" charset="0"/>
              <a:buNone/>
            </a:pPr>
            <a:r>
              <a:rPr lang="en-US" sz="1600" dirty="0">
                <a:hlinkClick r:id="rId2"/>
              </a:rPr>
              <a:t>https://ieeetv.ieee.org/video/ieee-education-week-educationatieee</a:t>
            </a:r>
            <a:r>
              <a:rPr lang="en-US" sz="1600" dirty="0"/>
              <a:t>  </a:t>
            </a:r>
          </a:p>
          <a:p>
            <a:pPr marL="0" indent="0" algn="ctr">
              <a:spcBef>
                <a:spcPts val="0"/>
              </a:spcBef>
              <a:buFont typeface="LucidaGrande" charset="0"/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97201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9BB61F-A7FF-4E8F-A48B-422F31739F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31E9B5-B66A-4AED-8D16-46DBBBAA893B}"/>
              </a:ext>
            </a:extLst>
          </p:cNvPr>
          <p:cNvSpPr txBox="1">
            <a:spLocks/>
          </p:cNvSpPr>
          <p:nvPr/>
        </p:nvSpPr>
        <p:spPr>
          <a:xfrm>
            <a:off x="145541" y="282211"/>
            <a:ext cx="8407616" cy="41500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i="0" kern="1200">
                <a:solidFill>
                  <a:srgbClr val="00745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z="2400" dirty="0"/>
              <a:t>IEEE Education Week Website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807DE0-EB36-43EE-893D-99E36AF89479}"/>
              </a:ext>
            </a:extLst>
          </p:cNvPr>
          <p:cNvSpPr txBox="1"/>
          <p:nvPr/>
        </p:nvSpPr>
        <p:spPr>
          <a:xfrm>
            <a:off x="938518" y="4464171"/>
            <a:ext cx="72484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006544"/>
                </a:solidFill>
              </a:rPr>
              <a:t>educationweek.ieee.org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4A23BD-7975-F710-AC3F-36022ADC76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79258" y="744404"/>
            <a:ext cx="6585483" cy="3654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55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33A6EF-5E66-46C2-A312-427731F24E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810489-C8EC-4DC1-A127-6D0797AAE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93" y="1706208"/>
            <a:ext cx="2534000" cy="2513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BAD509-987A-47EA-88B7-AAC7E0583A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9254" y="1697819"/>
            <a:ext cx="2470427" cy="2513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046993-8BEE-4B6F-A5E9-EA4B9E798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360" y="1655874"/>
            <a:ext cx="2533999" cy="2520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858E372-6E02-477D-B3B1-9D133CFC5EA8}"/>
              </a:ext>
            </a:extLst>
          </p:cNvPr>
          <p:cNvSpPr txBox="1">
            <a:spLocks/>
          </p:cNvSpPr>
          <p:nvPr/>
        </p:nvSpPr>
        <p:spPr>
          <a:xfrm>
            <a:off x="551117" y="552434"/>
            <a:ext cx="7886700" cy="41500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i="0" kern="1200">
                <a:solidFill>
                  <a:srgbClr val="00745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/>
            <a:r>
              <a:rPr lang="en-US" dirty="0"/>
              <a:t>The IEEE Education Week website features educational events and resources from across IEEE for anyone who is: </a:t>
            </a:r>
          </a:p>
        </p:txBody>
      </p:sp>
    </p:spTree>
    <p:extLst>
      <p:ext uri="{BB962C8B-B14F-4D97-AF65-F5344CB8AC3E}">
        <p14:creationId xmlns:p14="http://schemas.microsoft.com/office/powerpoint/2010/main" val="2060932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1A3402-CF23-4B95-BD5E-E291452C0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Submit? Some Suggestions: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38D64-80A3-4A53-980B-6969C50F9F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9F941E-62E8-4E30-9549-E64F63BBC3F1}"/>
              </a:ext>
            </a:extLst>
          </p:cNvPr>
          <p:cNvSpPr txBox="1"/>
          <p:nvPr/>
        </p:nvSpPr>
        <p:spPr>
          <a:xfrm>
            <a:off x="710423" y="1907881"/>
            <a:ext cx="2227092" cy="23391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Live events or webinars scheduled for 14-20 April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Conferences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Hackathons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Tutorials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Other in-person or virtual events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94A9F-1AAF-45A2-9ED2-04E3CEF19E52}"/>
              </a:ext>
            </a:extLst>
          </p:cNvPr>
          <p:cNvSpPr txBox="1"/>
          <p:nvPr/>
        </p:nvSpPr>
        <p:spPr>
          <a:xfrm>
            <a:off x="3458454" y="1675727"/>
            <a:ext cx="2227092" cy="25853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>
            <a:spAutoFit/>
          </a:bodyPr>
          <a:lstStyle/>
          <a:p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Educational websites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eLearning courses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Podcasts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Blogs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Journals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BCDCDE-C8C5-4555-8435-29F5ABB9E850}"/>
              </a:ext>
            </a:extLst>
          </p:cNvPr>
          <p:cNvSpPr txBox="1"/>
          <p:nvPr/>
        </p:nvSpPr>
        <p:spPr>
          <a:xfrm>
            <a:off x="6206485" y="1938658"/>
            <a:ext cx="2227092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Discounts on training courses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Membership discounts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Special access for IEEE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Contests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B2FF18-0D0D-4516-9CF6-126784CD9A12}"/>
              </a:ext>
            </a:extLst>
          </p:cNvPr>
          <p:cNvSpPr/>
          <p:nvPr/>
        </p:nvSpPr>
        <p:spPr>
          <a:xfrm>
            <a:off x="710423" y="984736"/>
            <a:ext cx="2227092" cy="1174653"/>
          </a:xfrm>
          <a:prstGeom prst="roundRect">
            <a:avLst/>
          </a:prstGeom>
          <a:solidFill>
            <a:srgbClr val="00643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Live Events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37E2A85-AAD2-44B3-9131-2FD815DBB74E}"/>
              </a:ext>
            </a:extLst>
          </p:cNvPr>
          <p:cNvSpPr/>
          <p:nvPr/>
        </p:nvSpPr>
        <p:spPr>
          <a:xfrm>
            <a:off x="3458454" y="1012872"/>
            <a:ext cx="2227092" cy="1174653"/>
          </a:xfrm>
          <a:prstGeom prst="roundRect">
            <a:avLst/>
          </a:prstGeom>
          <a:solidFill>
            <a:srgbClr val="0066A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Resources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45A16E4-5927-4C8F-9B95-6D7F974884EF}"/>
              </a:ext>
            </a:extLst>
          </p:cNvPr>
          <p:cNvSpPr/>
          <p:nvPr/>
        </p:nvSpPr>
        <p:spPr>
          <a:xfrm>
            <a:off x="6206485" y="1018949"/>
            <a:ext cx="2227092" cy="1174653"/>
          </a:xfrm>
          <a:prstGeom prst="roundRect">
            <a:avLst/>
          </a:prstGeom>
          <a:solidFill>
            <a:srgbClr val="F67B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Special</a:t>
            </a:r>
            <a:r>
              <a:rPr lang="en-US" b="1" dirty="0"/>
              <a:t> </a:t>
            </a:r>
            <a:r>
              <a:rPr lang="en-US" sz="3600" b="1" dirty="0"/>
              <a:t>Offers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C3622D-B6DC-4276-BE36-85E0DCC177BB}"/>
              </a:ext>
            </a:extLst>
          </p:cNvPr>
          <p:cNvSpPr txBox="1"/>
          <p:nvPr/>
        </p:nvSpPr>
        <p:spPr>
          <a:xfrm>
            <a:off x="1473591" y="4406148"/>
            <a:ext cx="6196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653C"/>
                </a:solidFill>
              </a:rPr>
              <a:t>Every IEEE group can contribute!</a:t>
            </a:r>
          </a:p>
        </p:txBody>
      </p:sp>
    </p:spTree>
    <p:extLst>
      <p:ext uri="{BB962C8B-B14F-4D97-AF65-F5344CB8AC3E}">
        <p14:creationId xmlns:p14="http://schemas.microsoft.com/office/powerpoint/2010/main" val="267139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789EA-F6AA-482D-8B23-DDBF74347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Ways to Submit Content…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28FF95-0AF8-4F0F-B540-2456DC46AA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4632C-CB51-41E4-A6EC-92B607C2A2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C82241-F281-4C13-9F9E-21327F46C0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795CD7F-5C52-44FF-ABCE-F8C34EA63BD8}"/>
              </a:ext>
            </a:extLst>
          </p:cNvPr>
          <p:cNvSpPr/>
          <p:nvPr/>
        </p:nvSpPr>
        <p:spPr>
          <a:xfrm>
            <a:off x="219153" y="870569"/>
            <a:ext cx="4352847" cy="3783909"/>
          </a:xfrm>
          <a:prstGeom prst="roundRect">
            <a:avLst/>
          </a:prstGeom>
          <a:solidFill>
            <a:srgbClr val="00745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IEEE </a:t>
            </a:r>
            <a:r>
              <a:rPr lang="en-US" sz="3200" b="1" dirty="0" err="1"/>
              <a:t>vTools</a:t>
            </a:r>
            <a:r>
              <a:rPr lang="en-US" sz="3200" b="1" dirty="0"/>
              <a:t> </a:t>
            </a:r>
            <a:br>
              <a:rPr lang="en-US" sz="3600" b="1" dirty="0"/>
            </a:br>
            <a:r>
              <a:rPr lang="en-US" sz="2000" b="1" i="1" dirty="0"/>
              <a:t>(Events)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Submit your educational event normally via </a:t>
            </a:r>
            <a:r>
              <a:rPr lang="en-US" dirty="0" err="1"/>
              <a:t>vTools</a:t>
            </a:r>
            <a:r>
              <a:rPr lang="en-US" dirty="0"/>
              <a:t>. </a:t>
            </a:r>
          </a:p>
          <a:p>
            <a:pPr algn="ctr"/>
            <a:r>
              <a:rPr lang="en-US" dirty="0"/>
              <a:t>Select one of these Categories: </a:t>
            </a:r>
          </a:p>
          <a:p>
            <a:pPr algn="ctr"/>
            <a:r>
              <a:rPr lang="en-US" i="1" dirty="0"/>
              <a:t>Professional – Continuing Education</a:t>
            </a:r>
            <a:r>
              <a:rPr lang="en-US" dirty="0"/>
              <a:t>; </a:t>
            </a:r>
            <a:r>
              <a:rPr lang="en-US" i="1" dirty="0"/>
              <a:t>Non-Technical – Pre-University Activities; </a:t>
            </a:r>
            <a:r>
              <a:rPr lang="en-US" dirty="0"/>
              <a:t>or </a:t>
            </a:r>
            <a:r>
              <a:rPr lang="en-US" i="1" dirty="0"/>
              <a:t>Pre-U STEM Program</a:t>
            </a:r>
            <a:r>
              <a:rPr lang="en-US" dirty="0"/>
              <a:t>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Event will be automatically added to the site (please allow time for update).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804909F-70A4-48DD-B581-C2D774772E95}"/>
              </a:ext>
            </a:extLst>
          </p:cNvPr>
          <p:cNvSpPr/>
          <p:nvPr/>
        </p:nvSpPr>
        <p:spPr>
          <a:xfrm>
            <a:off x="4692912" y="877366"/>
            <a:ext cx="4262162" cy="3776678"/>
          </a:xfrm>
          <a:prstGeom prst="roundRect">
            <a:avLst/>
          </a:prstGeom>
          <a:solidFill>
            <a:srgbClr val="0066A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/>
              <a:t>Education Week Website </a:t>
            </a:r>
          </a:p>
          <a:p>
            <a:pPr algn="ctr"/>
            <a:r>
              <a:rPr lang="en-US" sz="2000" b="1" i="1" dirty="0"/>
              <a:t>(Events, Resources, Special Offers)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Use the form at </a:t>
            </a:r>
            <a:r>
              <a:rPr lang="en-US" sz="1800" dirty="0">
                <a:solidFill>
                  <a:schemeClr val="bg1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educationweek.ieee.org/submit-an-</a:t>
            </a:r>
            <a:r>
              <a:rPr lang="en-US" sz="1800" dirty="0" err="1">
                <a:solidFill>
                  <a:schemeClr val="bg1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ieee</a:t>
            </a:r>
            <a:r>
              <a:rPr lang="en-US" sz="1800" dirty="0">
                <a:solidFill>
                  <a:schemeClr val="bg1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-event</a:t>
            </a:r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dirty="0"/>
              <a:t>to submit details about your offerings.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Submissions will be reviewed and then posted.</a:t>
            </a:r>
          </a:p>
        </p:txBody>
      </p:sp>
    </p:spTree>
    <p:extLst>
      <p:ext uri="{BB962C8B-B14F-4D97-AF65-F5344CB8AC3E}">
        <p14:creationId xmlns:p14="http://schemas.microsoft.com/office/powerpoint/2010/main" val="1246931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23C6A-BCAA-429E-A541-E6F3B7823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Help Us Spread the Word About Education Week!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594B5-865C-4039-8442-6D7E967623E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AF209F-818B-4AD4-A762-9E5F7BC652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650" y="829648"/>
            <a:ext cx="7886700" cy="471614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rgbClr val="007452"/>
                </a:solidFill>
              </a:rPr>
              <a:t>https://educationweek.ieee.org/toolkit/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34845E-7909-404A-8CE0-DBF62685BD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175"/>
          <a:stretch/>
        </p:blipFill>
        <p:spPr>
          <a:xfrm>
            <a:off x="385321" y="1232564"/>
            <a:ext cx="5478157" cy="16746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089A95-8013-4B13-9724-01F5CE281F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8871" y="1301262"/>
            <a:ext cx="2603418" cy="161522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649D830-B9F4-4EBA-A1B0-5B4588C426A1}"/>
              </a:ext>
            </a:extLst>
          </p:cNvPr>
          <p:cNvGrpSpPr/>
          <p:nvPr/>
        </p:nvGrpSpPr>
        <p:grpSpPr>
          <a:xfrm>
            <a:off x="207323" y="2907223"/>
            <a:ext cx="5921548" cy="1947124"/>
            <a:chOff x="1399736" y="2657404"/>
            <a:chExt cx="6787662" cy="22319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7C9C44-4634-421C-9211-9691D9FD7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9736" y="2657404"/>
              <a:ext cx="6787662" cy="206896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D0ADF5-6F9A-4C33-BFE3-1D4F9A72EBF3}"/>
                </a:ext>
              </a:extLst>
            </p:cNvPr>
            <p:cNvSpPr/>
            <p:nvPr/>
          </p:nvSpPr>
          <p:spPr>
            <a:xfrm>
              <a:off x="1643066" y="4563404"/>
              <a:ext cx="4726744" cy="325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7FE3E09-71BE-4C32-BFE8-AB55E1A34D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3612" y="2907223"/>
            <a:ext cx="2743065" cy="157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06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B2D18-CC45-4D12-9C2A-A53C1D4D2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 Week Hashtag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6CB0B-1233-4543-BEA2-C0AAB965126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ECDA66-9742-4AC7-944D-AA488728F8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Please use the hashtag when promoting IEEE Education Week on social media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3459FF-DB21-4A6E-95FC-F9039F07EBE7}"/>
              </a:ext>
            </a:extLst>
          </p:cNvPr>
          <p:cNvSpPr txBox="1"/>
          <p:nvPr/>
        </p:nvSpPr>
        <p:spPr>
          <a:xfrm>
            <a:off x="824993" y="1133140"/>
            <a:ext cx="7132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75000"/>
                  </a:schemeClr>
                </a:solidFill>
              </a:rPr>
              <a:t>#EducationAtIEEE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3BAB26-61CC-45C2-A8AE-8BE2E15F6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851" y="2031582"/>
            <a:ext cx="3273707" cy="2622462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818D6-71F1-433C-B3CC-2BC8F6EC7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429" y="2244906"/>
            <a:ext cx="2859427" cy="1382432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4668826"/>
      </p:ext>
    </p:extLst>
  </p:cSld>
  <p:clrMapOvr>
    <a:masterClrMapping/>
  </p:clrMapOvr>
</p:sld>
</file>

<file path=ppt/theme/theme1.xml><?xml version="1.0" encoding="utf-8"?>
<a:theme xmlns:a="http://schemas.openxmlformats.org/drawingml/2006/main" name="Wedge Bar with Rul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-DCI-113_Branded_PPT_Template_B_Final_FullScreen" id="{42F2A728-38A7-F741-8697-F23A46403293}" vid="{291ADA43-C1E7-0449-827C-A2959B3E2C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16-DCI-113_Branded_PPT_Template_B_Final_FullScreen</Template>
  <TotalTime>12116</TotalTime>
  <Words>340</Words>
  <Application>Microsoft Macintosh PowerPoint</Application>
  <PresentationFormat>On-screen Show (16:9)</PresentationFormat>
  <Paragraphs>74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Courier New</vt:lpstr>
      <vt:lpstr>LucidaGrande</vt:lpstr>
      <vt:lpstr>Wingdings</vt:lpstr>
      <vt:lpstr>Wedge Bar with Rule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Can You Submit? Some Suggestions:</vt:lpstr>
      <vt:lpstr>Two Ways to Submit Content…</vt:lpstr>
      <vt:lpstr>Help Us Spread the Word About Education Week!</vt:lpstr>
      <vt:lpstr>Education Week Hashtag</vt:lpstr>
      <vt:lpstr>Questions?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Taraja Arnold</cp:lastModifiedBy>
  <cp:revision>182</cp:revision>
  <dcterms:created xsi:type="dcterms:W3CDTF">2016-10-24T19:40:55Z</dcterms:created>
  <dcterms:modified xsi:type="dcterms:W3CDTF">2024-10-14T15:56:45Z</dcterms:modified>
</cp:coreProperties>
</file>