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95" r:id="rId2"/>
    <p:sldId id="548" r:id="rId3"/>
    <p:sldId id="297" r:id="rId4"/>
    <p:sldId id="527" r:id="rId5"/>
    <p:sldId id="298" r:id="rId6"/>
    <p:sldId id="546" r:id="rId7"/>
    <p:sldId id="547" r:id="rId8"/>
    <p:sldId id="545" r:id="rId9"/>
    <p:sldId id="538" r:id="rId10"/>
    <p:sldId id="292" r:id="rId11"/>
    <p:sldId id="291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52"/>
    <a:srgbClr val="006241"/>
    <a:srgbClr val="006394"/>
    <a:srgbClr val="0066A1"/>
    <a:srgbClr val="658D1B"/>
    <a:srgbClr val="EE7422"/>
    <a:srgbClr val="6C1035"/>
    <a:srgbClr val="01B4E3"/>
    <a:srgbClr val="2CB6C0"/>
    <a:srgbClr val="843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>
        <p:scale>
          <a:sx n="88" d="100"/>
          <a:sy n="88" d="100"/>
        </p:scale>
        <p:origin x="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lang="en-US" sz="2100" b="1" i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F8A94-C640-C549-B07D-3E4AB77330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882"/>
            <a:ext cx="1856232" cy="183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6BA5-4A72-2145-AEB5-3EFABF2BEF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88" y="668517"/>
            <a:ext cx="1837944" cy="182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21EDF-8009-DC4D-8570-9FC6C711B6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88" y="666707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27A37-F867-8240-8806-32AA3E5AD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544" y="66670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96142-5624-4C41-8CDC-7BD6EEA725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667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571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65AA39F-F33D-CF4B-9629-F31412E23C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264C3-25F5-164A-A52E-0462301369E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28AB75-8B6E-604D-BDD2-B20938B176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745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week.ieee.org/" TargetMode="External"/><Relationship Id="rId2" Type="http://schemas.openxmlformats.org/officeDocument/2006/relationships/hyperlink" Target="mailto:EducationWeek@ieee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eeetv.ieee.org/video/ieee-education-week-educationatieee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educationweek.ieee.org/submit-an-ieee-event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3554" y="3860367"/>
            <a:ext cx="3704045" cy="999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6394"/>
                </a:solidFill>
              </a:rPr>
              <a:t>14-20 April 2024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66" y="2573787"/>
            <a:ext cx="6473120" cy="1214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2463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52463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52463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652304"/>
            <a:ext cx="1828959" cy="182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652303"/>
            <a:ext cx="1828959" cy="1828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982D4-0897-4210-9E52-0817175984CB}"/>
              </a:ext>
            </a:extLst>
          </p:cNvPr>
          <p:cNvSpPr txBox="1"/>
          <p:nvPr/>
        </p:nvSpPr>
        <p:spPr>
          <a:xfrm>
            <a:off x="734125" y="4260204"/>
            <a:ext cx="401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394"/>
                </a:solidFill>
              </a:rPr>
              <a:t>#EducationAtIEEE</a:t>
            </a:r>
          </a:p>
        </p:txBody>
      </p:sp>
    </p:spTree>
    <p:extLst>
      <p:ext uri="{BB962C8B-B14F-4D97-AF65-F5344CB8AC3E}">
        <p14:creationId xmlns:p14="http://schemas.microsoft.com/office/powerpoint/2010/main" val="207974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84B85C-8504-4A17-8BF6-42BF1FF5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89924"/>
            <a:ext cx="7886700" cy="1131128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D2292-F9BD-448F-8D1D-562BE8644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657598"/>
            <a:ext cx="7886700" cy="1026617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EducationWeek@ieee.org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>
                <a:hlinkClick r:id="rId3"/>
              </a:rPr>
              <a:t>https://educationweek.ieee.org/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21" y="526077"/>
            <a:ext cx="6968239" cy="1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9B4184-6BEC-480A-86FB-6731233F44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2436496"/>
            <a:ext cx="7734301" cy="214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Join us all week:</a:t>
            </a:r>
          </a:p>
          <a:p>
            <a:r>
              <a:rPr lang="en-US" dirty="0"/>
              <a:t>Live and virtual events from groups across IEEE</a:t>
            </a:r>
          </a:p>
          <a:p>
            <a:r>
              <a:rPr lang="en-US" dirty="0"/>
              <a:t>Educational resources, websites, and scholarships</a:t>
            </a:r>
          </a:p>
          <a:p>
            <a:r>
              <a:rPr lang="en-US" dirty="0"/>
              <a:t>Special offers on education for IEEE members</a:t>
            </a:r>
          </a:p>
          <a:p>
            <a:r>
              <a:rPr lang="en-US" dirty="0"/>
              <a:t>Earn points and an Education Week digital badge for participating during the week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47FC3-9227-4B0D-87DF-1365317CCD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6B932-6112-41C0-9712-E15156E21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9" y="857784"/>
            <a:ext cx="8388741" cy="267632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/>
              <a:t>A week-long celebration of educational resources from across IEEE</a:t>
            </a:r>
          </a:p>
          <a:p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6C0B60A-85EF-49C2-AC15-05497B43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48" y="52624"/>
            <a:ext cx="2937510" cy="9803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BEAF3F-717C-400A-A787-74DC539711FF}"/>
              </a:ext>
            </a:extLst>
          </p:cNvPr>
          <p:cNvSpPr txBox="1"/>
          <p:nvPr/>
        </p:nvSpPr>
        <p:spPr>
          <a:xfrm>
            <a:off x="295421" y="4458649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241"/>
                </a:solidFill>
              </a:rPr>
              <a:t>educationweek.ieee.org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87483B-5D07-4719-8843-F1E915E74D31}"/>
              </a:ext>
            </a:extLst>
          </p:cNvPr>
          <p:cNvSpPr txBox="1"/>
          <p:nvPr/>
        </p:nvSpPr>
        <p:spPr>
          <a:xfrm>
            <a:off x="607548" y="1121259"/>
            <a:ext cx="4703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452"/>
                </a:solidFill>
              </a:rPr>
              <a:t>IEEE members and volunteers make an impact through education… highlight your content!</a:t>
            </a:r>
          </a:p>
        </p:txBody>
      </p:sp>
      <p:pic>
        <p:nvPicPr>
          <p:cNvPr id="5" name="Picture 4" descr="A banner with text and images&#10;&#10;Description automatically generated">
            <a:extLst>
              <a:ext uri="{FF2B5EF4-FFF2-40B4-BE49-F238E27FC236}">
                <a16:creationId xmlns:a16="http://schemas.microsoft.com/office/drawing/2014/main" id="{AB4C314B-2157-A476-79C4-C8CBA6DB8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2" y="1473722"/>
            <a:ext cx="2899648" cy="19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77C5B-FB21-4E9E-BD7E-1254E0FF6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A8BBB730-79F0-44DC-A632-C55AC0CA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0" y="620748"/>
            <a:ext cx="5462806" cy="390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04F2CC1-13AC-4A9C-B928-30183AE33A41}"/>
              </a:ext>
            </a:extLst>
          </p:cNvPr>
          <p:cNvSpPr txBox="1">
            <a:spLocks/>
          </p:cNvSpPr>
          <p:nvPr/>
        </p:nvSpPr>
        <p:spPr>
          <a:xfrm>
            <a:off x="6514452" y="1825077"/>
            <a:ext cx="2373513" cy="130871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800" b="1" dirty="0">
                <a:solidFill>
                  <a:srgbClr val="006544"/>
                </a:solidFill>
              </a:rPr>
              <a:t>Want to share the video? 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800" b="1" dirty="0">
              <a:solidFill>
                <a:srgbClr val="006544"/>
              </a:solidFill>
            </a:endParaRP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600" b="1" dirty="0"/>
              <a:t>Make sure to use this link: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600" dirty="0"/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600" dirty="0">
                <a:hlinkClick r:id="rId2"/>
              </a:rPr>
              <a:t>https://ieeetv.ieee.org/video/ieee-education-week-educationatieee</a:t>
            </a:r>
            <a:r>
              <a:rPr lang="en-US" sz="1600" dirty="0"/>
              <a:t>  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20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BB61F-A7FF-4E8F-A48B-422F31739F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31E9B5-B66A-4AED-8D16-46DBBBAA893B}"/>
              </a:ext>
            </a:extLst>
          </p:cNvPr>
          <p:cNvSpPr txBox="1">
            <a:spLocks/>
          </p:cNvSpPr>
          <p:nvPr/>
        </p:nvSpPr>
        <p:spPr>
          <a:xfrm>
            <a:off x="145541" y="282211"/>
            <a:ext cx="8407616" cy="4150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400" dirty="0"/>
              <a:t>IEEE Education Week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07DE0-EB36-43EE-893D-99E36AF89479}"/>
              </a:ext>
            </a:extLst>
          </p:cNvPr>
          <p:cNvSpPr txBox="1"/>
          <p:nvPr/>
        </p:nvSpPr>
        <p:spPr>
          <a:xfrm>
            <a:off x="938518" y="4464171"/>
            <a:ext cx="7248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6544"/>
                </a:solidFill>
              </a:rPr>
              <a:t>educationweek.ieee.org</a:t>
            </a:r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584A23BD-7975-F710-AC3F-36022ADC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67" y="744404"/>
            <a:ext cx="6767466" cy="365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3A6EF-5E66-46C2-A312-427731F24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10489-C8EC-4DC1-A127-6D0797AA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93" y="1706208"/>
            <a:ext cx="2534000" cy="251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AD509-987A-47EA-88B7-AAC7E0583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254" y="1697819"/>
            <a:ext cx="2470427" cy="251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46993-8BEE-4B6F-A5E9-EA4B9E79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360" y="1655874"/>
            <a:ext cx="2533999" cy="252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858E372-6E02-477D-B3B1-9D133CFC5EA8}"/>
              </a:ext>
            </a:extLst>
          </p:cNvPr>
          <p:cNvSpPr txBox="1">
            <a:spLocks/>
          </p:cNvSpPr>
          <p:nvPr/>
        </p:nvSpPr>
        <p:spPr>
          <a:xfrm>
            <a:off x="551117" y="552434"/>
            <a:ext cx="7886700" cy="4150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dirty="0"/>
              <a:t>The IEEE Education Week website features educational events and resources from across IEEE for anyone who is: </a:t>
            </a:r>
          </a:p>
        </p:txBody>
      </p:sp>
    </p:spTree>
    <p:extLst>
      <p:ext uri="{BB962C8B-B14F-4D97-AF65-F5344CB8AC3E}">
        <p14:creationId xmlns:p14="http://schemas.microsoft.com/office/powerpoint/2010/main" val="206093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1A3402-CF23-4B95-BD5E-E291452C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Submit? Some Suggestions: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38D64-80A3-4A53-980B-6969C50F9F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F941E-62E8-4E30-9549-E64F63BBC3F1}"/>
              </a:ext>
            </a:extLst>
          </p:cNvPr>
          <p:cNvSpPr txBox="1"/>
          <p:nvPr/>
        </p:nvSpPr>
        <p:spPr>
          <a:xfrm>
            <a:off x="710423" y="1907881"/>
            <a:ext cx="2227092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Live events or webinars scheduled for 14-20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Hackathons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Other in-person or virtual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94A9F-1AAF-45A2-9ED2-04E3CEF19E52}"/>
              </a:ext>
            </a:extLst>
          </p:cNvPr>
          <p:cNvSpPr txBox="1"/>
          <p:nvPr/>
        </p:nvSpPr>
        <p:spPr>
          <a:xfrm>
            <a:off x="3458454" y="1675727"/>
            <a:ext cx="2227092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websites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eLearning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Journals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CDCDE-C8C5-4555-8435-29F5ABB9E850}"/>
              </a:ext>
            </a:extLst>
          </p:cNvPr>
          <p:cNvSpPr txBox="1"/>
          <p:nvPr/>
        </p:nvSpPr>
        <p:spPr>
          <a:xfrm>
            <a:off x="6206485" y="1938658"/>
            <a:ext cx="222709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Discounts on training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Membership discounts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access for IEEE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Contests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B2FF18-0D0D-4516-9CF6-126784CD9A12}"/>
              </a:ext>
            </a:extLst>
          </p:cNvPr>
          <p:cNvSpPr/>
          <p:nvPr/>
        </p:nvSpPr>
        <p:spPr>
          <a:xfrm>
            <a:off x="710423" y="984736"/>
            <a:ext cx="2227092" cy="1174653"/>
          </a:xfrm>
          <a:prstGeom prst="roundRect">
            <a:avLst/>
          </a:prstGeom>
          <a:solidFill>
            <a:srgbClr val="00643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Live Events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7E2A85-AAD2-44B3-9131-2FD815DBB74E}"/>
              </a:ext>
            </a:extLst>
          </p:cNvPr>
          <p:cNvSpPr/>
          <p:nvPr/>
        </p:nvSpPr>
        <p:spPr>
          <a:xfrm>
            <a:off x="3458454" y="1012872"/>
            <a:ext cx="2227092" cy="1174653"/>
          </a:xfrm>
          <a:prstGeom prst="roundRect">
            <a:avLst/>
          </a:prstGeom>
          <a:solidFill>
            <a:srgbClr val="0066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5A16E4-5927-4C8F-9B95-6D7F974884EF}"/>
              </a:ext>
            </a:extLst>
          </p:cNvPr>
          <p:cNvSpPr/>
          <p:nvPr/>
        </p:nvSpPr>
        <p:spPr>
          <a:xfrm>
            <a:off x="6206485" y="1018949"/>
            <a:ext cx="2227092" cy="1174653"/>
          </a:xfrm>
          <a:prstGeom prst="roundRect">
            <a:avLst/>
          </a:prstGeom>
          <a:solidFill>
            <a:srgbClr val="F67B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Special</a:t>
            </a:r>
            <a:r>
              <a:rPr lang="en-US" b="1" dirty="0"/>
              <a:t> </a:t>
            </a:r>
            <a:r>
              <a:rPr lang="en-US" sz="3600" b="1" dirty="0"/>
              <a:t>Offers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3622D-B6DC-4276-BE36-85E0DCC177BB}"/>
              </a:ext>
            </a:extLst>
          </p:cNvPr>
          <p:cNvSpPr txBox="1"/>
          <p:nvPr/>
        </p:nvSpPr>
        <p:spPr>
          <a:xfrm>
            <a:off x="1473591" y="4406148"/>
            <a:ext cx="619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653C"/>
                </a:solidFill>
              </a:rPr>
              <a:t>Every IEEE group can contribute!</a:t>
            </a:r>
          </a:p>
        </p:txBody>
      </p:sp>
    </p:spTree>
    <p:extLst>
      <p:ext uri="{BB962C8B-B14F-4D97-AF65-F5344CB8AC3E}">
        <p14:creationId xmlns:p14="http://schemas.microsoft.com/office/powerpoint/2010/main" val="26713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89EA-F6AA-482D-8B23-DDBF7434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Submit Content…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8FF95-0AF8-4F0F-B540-2456DC46A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4632C-CB51-41E4-A6EC-92B607C2A2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82241-F281-4C13-9F9E-21327F46C0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5CD7F-5C52-44FF-ABCE-F8C34EA63BD8}"/>
              </a:ext>
            </a:extLst>
          </p:cNvPr>
          <p:cNvSpPr/>
          <p:nvPr/>
        </p:nvSpPr>
        <p:spPr>
          <a:xfrm>
            <a:off x="219153" y="870569"/>
            <a:ext cx="4352847" cy="3783909"/>
          </a:xfrm>
          <a:prstGeom prst="roundRect">
            <a:avLst/>
          </a:prstGeom>
          <a:solidFill>
            <a:srgbClr val="00745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IEEE </a:t>
            </a:r>
            <a:r>
              <a:rPr lang="en-US" sz="3200" b="1" dirty="0" err="1"/>
              <a:t>vTools</a:t>
            </a:r>
            <a:r>
              <a:rPr lang="en-US" sz="3200" b="1" dirty="0"/>
              <a:t> </a:t>
            </a:r>
            <a:br>
              <a:rPr lang="en-US" sz="3600" b="1" dirty="0"/>
            </a:br>
            <a:r>
              <a:rPr lang="en-US" sz="2000" b="1" i="1" dirty="0"/>
              <a:t>(Events)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Submit your educational event normally via </a:t>
            </a:r>
            <a:r>
              <a:rPr lang="en-US" dirty="0" err="1"/>
              <a:t>vTools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Select one of these Categories: </a:t>
            </a:r>
          </a:p>
          <a:p>
            <a:pPr algn="ctr"/>
            <a:r>
              <a:rPr lang="en-US" i="1" dirty="0"/>
              <a:t>Professional – Continuing Education</a:t>
            </a:r>
            <a:r>
              <a:rPr lang="en-US" dirty="0"/>
              <a:t>; </a:t>
            </a:r>
            <a:r>
              <a:rPr lang="en-US" i="1" dirty="0"/>
              <a:t>Non-Technical – Pre-University Activities; </a:t>
            </a:r>
            <a:r>
              <a:rPr lang="en-US" dirty="0"/>
              <a:t>or </a:t>
            </a:r>
            <a:r>
              <a:rPr lang="en-US" i="1" dirty="0"/>
              <a:t>Pre-U STEM Program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Event will be automatically added to the site (please allow time for update).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04909F-70A4-48DD-B581-C2D774772E95}"/>
              </a:ext>
            </a:extLst>
          </p:cNvPr>
          <p:cNvSpPr/>
          <p:nvPr/>
        </p:nvSpPr>
        <p:spPr>
          <a:xfrm>
            <a:off x="4692912" y="877366"/>
            <a:ext cx="4262162" cy="3776678"/>
          </a:xfrm>
          <a:prstGeom prst="roundRect">
            <a:avLst/>
          </a:prstGeom>
          <a:solidFill>
            <a:srgbClr val="0066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/>
              <a:t>Education Week Website </a:t>
            </a:r>
          </a:p>
          <a:p>
            <a:pPr algn="ctr"/>
            <a:r>
              <a:rPr lang="en-US" sz="2000" b="1" i="1" dirty="0"/>
              <a:t>(Events, Resources, Special Offers)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Use the form at </a:t>
            </a:r>
            <a:r>
              <a:rPr lang="en-US" sz="1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educationweek.ieee.org/submit-an-</a:t>
            </a:r>
            <a:r>
              <a:rPr lang="en-US" sz="1800" dirty="0" err="1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</a:t>
            </a:r>
            <a:r>
              <a:rPr lang="en-US" sz="1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-event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dirty="0"/>
              <a:t>to submit details about your offerings.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Submissions will be reviewed and then posted.</a:t>
            </a:r>
          </a:p>
        </p:txBody>
      </p:sp>
    </p:spTree>
    <p:extLst>
      <p:ext uri="{BB962C8B-B14F-4D97-AF65-F5344CB8AC3E}">
        <p14:creationId xmlns:p14="http://schemas.microsoft.com/office/powerpoint/2010/main" val="124693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3C6A-BCAA-429E-A541-E6F3B782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Help Us Spread the Word About Education Week!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594B5-865C-4039-8442-6D7E967623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209F-818B-4AD4-A762-9E5F7BC652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829648"/>
            <a:ext cx="7886700" cy="47161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007452"/>
                </a:solidFill>
              </a:rPr>
              <a:t>https://educationweek.ieee.org/toolkit/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4845E-7909-404A-8CE0-DBF62685B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75"/>
          <a:stretch/>
        </p:blipFill>
        <p:spPr>
          <a:xfrm>
            <a:off x="385321" y="1232564"/>
            <a:ext cx="5478157" cy="1674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89A95-8013-4B13-9724-01F5CE281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871" y="1301262"/>
            <a:ext cx="2603418" cy="16152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49D830-B9F4-4EBA-A1B0-5B4588C426A1}"/>
              </a:ext>
            </a:extLst>
          </p:cNvPr>
          <p:cNvGrpSpPr/>
          <p:nvPr/>
        </p:nvGrpSpPr>
        <p:grpSpPr>
          <a:xfrm>
            <a:off x="207323" y="2907223"/>
            <a:ext cx="5921548" cy="1947124"/>
            <a:chOff x="1399736" y="2657404"/>
            <a:chExt cx="6787662" cy="2231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7C9C44-4634-421C-9211-9691D9FD7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9736" y="2657404"/>
              <a:ext cx="6787662" cy="20689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D0ADF5-6F9A-4C33-BFE3-1D4F9A72EBF3}"/>
                </a:ext>
              </a:extLst>
            </p:cNvPr>
            <p:cNvSpPr/>
            <p:nvPr/>
          </p:nvSpPr>
          <p:spPr>
            <a:xfrm>
              <a:off x="1643066" y="4563404"/>
              <a:ext cx="4726744" cy="325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7FE3E09-71BE-4C32-BFE8-AB55E1A34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12" y="2907223"/>
            <a:ext cx="2743065" cy="15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2D18-CC45-4D12-9C2A-A53C1D4D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Week Hashtag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CB0B-1233-4543-BEA2-C0AAB96512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CDA66-9742-4AC7-944D-AA488728F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Please use the hashtag when promoting IEEE Education Week on 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459FF-DB21-4A6E-95FC-F9039F07EBE7}"/>
              </a:ext>
            </a:extLst>
          </p:cNvPr>
          <p:cNvSpPr txBox="1"/>
          <p:nvPr/>
        </p:nvSpPr>
        <p:spPr>
          <a:xfrm>
            <a:off x="824993" y="1133140"/>
            <a:ext cx="713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#EducationAtIEEE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BAB26-61CC-45C2-A8AE-8BE2E15F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51" y="2031582"/>
            <a:ext cx="3273707" cy="262246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818D6-71F1-433C-B3CC-2BC8F6EC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29" y="2244906"/>
            <a:ext cx="2859427" cy="138243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68826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12115</TotalTime>
  <Words>340</Words>
  <Application>Microsoft Office PowerPoint</Application>
  <PresentationFormat>On-screen Show (16:9)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Submit? Some Suggestions:</vt:lpstr>
      <vt:lpstr>Two Ways to Submit Content…</vt:lpstr>
      <vt:lpstr>Help Us Spread the Word About Education Week!</vt:lpstr>
      <vt:lpstr>Education Week Hashtag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Taraja Arnold</cp:lastModifiedBy>
  <cp:revision>181</cp:revision>
  <dcterms:created xsi:type="dcterms:W3CDTF">2016-10-24T19:40:55Z</dcterms:created>
  <dcterms:modified xsi:type="dcterms:W3CDTF">2024-01-18T12:56:48Z</dcterms:modified>
</cp:coreProperties>
</file>