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6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EA56E-275D-4CDE-AE07-59948FD158B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E458D-1962-4EC2-87C7-4F21DE15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58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F362D4-5DD5-1441-A093-8EF5773AF7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173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D0260B80-0DC2-7045-ADAC-B60780B06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6836" r="7895" b="3944"/>
          <a:stretch/>
        </p:blipFill>
        <p:spPr>
          <a:xfrm>
            <a:off x="-5" y="1076915"/>
            <a:ext cx="12192005" cy="5777947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" y="199604"/>
            <a:ext cx="12191993" cy="6671341"/>
          </a:xfrm>
          <a:prstGeom prst="rect">
            <a:avLst/>
          </a:prstGeom>
          <a:solidFill>
            <a:srgbClr val="38572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C8CFF9-0919-084C-A32E-276101C0771B}"/>
              </a:ext>
            </a:extLst>
          </p:cNvPr>
          <p:cNvSpPr/>
          <p:nvPr userDrawn="1"/>
        </p:nvSpPr>
        <p:spPr>
          <a:xfrm>
            <a:off x="-5" y="275403"/>
            <a:ext cx="12191999" cy="1100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A82807DF-C75B-8C42-92CE-57AFABD72370}"/>
              </a:ext>
            </a:extLst>
          </p:cNvPr>
          <p:cNvSpPr/>
          <p:nvPr userDrawn="1"/>
        </p:nvSpPr>
        <p:spPr>
          <a:xfrm rot="5400000">
            <a:off x="-5" y="5278"/>
            <a:ext cx="1566441" cy="156644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D4C562-B9D5-D946-A056-5832CAF988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665" y="367355"/>
            <a:ext cx="1352249" cy="754744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A0A4D1F-FA82-B840-A867-D6E089D8F1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6741" y="1951455"/>
            <a:ext cx="10864011" cy="110066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EVENT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313EF55-8A43-E442-80BA-8F84331D4A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6741" y="3102227"/>
            <a:ext cx="10864011" cy="1275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28C9C94-DC78-CD43-8EDF-4C012DCE3C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8498" y="5465579"/>
            <a:ext cx="10916613" cy="3960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9" name="Snip Single Corner Rectangle 18">
            <a:extLst>
              <a:ext uri="{FF2B5EF4-FFF2-40B4-BE49-F238E27FC236}">
                <a16:creationId xmlns:a16="http://schemas.microsoft.com/office/drawing/2014/main" id="{F8889982-694E-E448-84D3-E3D34A9CB3BA}"/>
              </a:ext>
            </a:extLst>
          </p:cNvPr>
          <p:cNvSpPr/>
          <p:nvPr userDrawn="1"/>
        </p:nvSpPr>
        <p:spPr>
          <a:xfrm flipH="1">
            <a:off x="-4" y="6202132"/>
            <a:ext cx="12191997" cy="668813"/>
          </a:xfrm>
          <a:prstGeom prst="snip1Rect">
            <a:avLst>
              <a:gd name="adj" fmla="val 50000"/>
            </a:avLst>
          </a:prstGeom>
          <a:solidFill>
            <a:srgbClr val="FFFFFF">
              <a:alpha val="29804"/>
            </a:srgb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C32FB92-9085-944C-A387-8A6AD0D5C8C8}"/>
              </a:ext>
            </a:extLst>
          </p:cNvPr>
          <p:cNvSpPr txBox="1">
            <a:spLocks/>
          </p:cNvSpPr>
          <p:nvPr userDrawn="1"/>
        </p:nvSpPr>
        <p:spPr>
          <a:xfrm>
            <a:off x="725210" y="6407834"/>
            <a:ext cx="1350500" cy="45016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625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None/>
              <a:defRPr sz="2100" b="1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33" i="0" dirty="0" err="1">
                <a:solidFill>
                  <a:schemeClr val="bg1"/>
                </a:solidFill>
              </a:rPr>
              <a:t>www.ieee.org</a:t>
            </a:r>
            <a:endParaRPr lang="en-US" sz="2133" i="0" dirty="0">
              <a:solidFill>
                <a:schemeClr val="bg1"/>
              </a:solidFill>
            </a:endParaRPr>
          </a:p>
        </p:txBody>
      </p:sp>
      <p:sp>
        <p:nvSpPr>
          <p:cNvPr id="25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9978" y="6450354"/>
            <a:ext cx="6488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0A07876-B13A-FF45-A115-3C774D2638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logo with a globe and text&#10;&#10;Description automatically generated">
            <a:extLst>
              <a:ext uri="{FF2B5EF4-FFF2-40B4-BE49-F238E27FC236}">
                <a16:creationId xmlns:a16="http://schemas.microsoft.com/office/drawing/2014/main" id="{749EB91B-4BD4-08FB-609F-A89472EB90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848" t="23675" r="3578" b="21253"/>
          <a:stretch/>
        </p:blipFill>
        <p:spPr>
          <a:xfrm>
            <a:off x="336087" y="407140"/>
            <a:ext cx="4057365" cy="80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80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0260B80-0DC2-7045-ADAC-B60780B06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953" r="7895" b="3945"/>
          <a:stretch/>
        </p:blipFill>
        <p:spPr>
          <a:xfrm>
            <a:off x="-12" y="2760133"/>
            <a:ext cx="12192005" cy="4107851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-7" y="2760134"/>
            <a:ext cx="12192000" cy="4110812"/>
          </a:xfrm>
          <a:prstGeom prst="rect">
            <a:avLst/>
          </a:prstGeom>
          <a:solidFill>
            <a:srgbClr val="385723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A970549-78CC-744F-AA18-931E835ADD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225" y="877514"/>
            <a:ext cx="10467497" cy="94393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 i="0">
                <a:solidFill>
                  <a:srgbClr val="00457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DIVIDER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E2B5615-EA97-1446-89D5-0E4E98DD06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224" y="1913527"/>
            <a:ext cx="10467496" cy="5587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1" i="1">
                <a:solidFill>
                  <a:srgbClr val="385723"/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8" name="Snip Single Corner Rectangle 17">
            <a:extLst>
              <a:ext uri="{FF2B5EF4-FFF2-40B4-BE49-F238E27FC236}">
                <a16:creationId xmlns:a16="http://schemas.microsoft.com/office/drawing/2014/main" id="{ABDFB411-24E7-3C4A-8683-8E7458038747}"/>
              </a:ext>
            </a:extLst>
          </p:cNvPr>
          <p:cNvSpPr/>
          <p:nvPr userDrawn="1"/>
        </p:nvSpPr>
        <p:spPr>
          <a:xfrm flipH="1">
            <a:off x="2" y="6199171"/>
            <a:ext cx="12191997" cy="668813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B921F8CC-2DA3-4849-A763-12B0952811BE}"/>
              </a:ext>
            </a:extLst>
          </p:cNvPr>
          <p:cNvSpPr txBox="1">
            <a:spLocks/>
          </p:cNvSpPr>
          <p:nvPr userDrawn="1"/>
        </p:nvSpPr>
        <p:spPr>
          <a:xfrm>
            <a:off x="725210" y="6407834"/>
            <a:ext cx="1350500" cy="45016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625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66A1"/>
              </a:buClr>
              <a:buFont typeface="LucidaGrande" charset="0"/>
              <a:buNone/>
              <a:defRPr sz="2100" b="1" i="1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LucidaGrande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Wingdings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66A1"/>
              </a:buClr>
              <a:buFont typeface="Courier New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33" i="0" dirty="0" err="1">
                <a:solidFill>
                  <a:schemeClr val="bg1"/>
                </a:solidFill>
              </a:rPr>
              <a:t>www.ieee.org</a:t>
            </a:r>
            <a:endParaRPr lang="en-US" sz="2133" i="0" dirty="0">
              <a:solidFill>
                <a:schemeClr val="bg1"/>
              </a:solidFill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254251" y="3179893"/>
            <a:ext cx="7683500" cy="2474872"/>
          </a:xfrm>
          <a:prstGeom prst="rect">
            <a:avLst/>
          </a:prstGeom>
          <a:solidFill>
            <a:srgbClr val="0073AE">
              <a:alpha val="40000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133" b="1">
                <a:solidFill>
                  <a:schemeClr val="bg1"/>
                </a:solidFill>
              </a:defRPr>
            </a:lvl1pPr>
            <a:lvl2pPr marL="457189" indent="0">
              <a:buNone/>
              <a:defRPr>
                <a:solidFill>
                  <a:schemeClr val="bg1"/>
                </a:solidFill>
              </a:defRPr>
            </a:lvl2pPr>
            <a:lvl3pPr marL="914377" indent="0">
              <a:buNone/>
              <a:defRPr>
                <a:solidFill>
                  <a:schemeClr val="bg1"/>
                </a:solidFill>
              </a:defRPr>
            </a:lvl3pPr>
            <a:lvl4pPr marL="1371566" indent="0">
              <a:buNone/>
              <a:defRPr>
                <a:solidFill>
                  <a:schemeClr val="bg1"/>
                </a:solidFill>
              </a:defRPr>
            </a:lvl4pPr>
            <a:lvl5pPr marL="1828754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9654723" y="5371738"/>
            <a:ext cx="283028" cy="28302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9978" y="6450354"/>
            <a:ext cx="6488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56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D6A25F2-F091-4D43-B3B9-1872E1C33D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043" t="24861" r="3155"/>
          <a:stretch/>
        </p:blipFill>
        <p:spPr>
          <a:xfrm>
            <a:off x="5418667" y="1"/>
            <a:ext cx="6773332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2"/>
            <a:ext cx="12192001" cy="1523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1" y="1"/>
            <a:ext cx="283028" cy="283028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7234" y="1538516"/>
            <a:ext cx="4565649" cy="4487593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73AE"/>
              </a:buClr>
              <a:buSzPct val="80000"/>
              <a:buFont typeface=".Lucida Grande UI Regular"/>
              <a:buChar char="►"/>
              <a:defRPr sz="2133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1410DE-1B72-BA4A-B732-2E305BA4F6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12619" y="392908"/>
            <a:ext cx="2225933" cy="658507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EAF118F-9434-1D4A-B1EB-C84E9D0C64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383" y="542249"/>
            <a:ext cx="4565651" cy="915937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400" b="1">
                <a:solidFill>
                  <a:srgbClr val="004578"/>
                </a:solidFill>
              </a:defRPr>
            </a:lvl1pPr>
            <a:lvl2pPr marL="457189" indent="0">
              <a:buNone/>
              <a:defRPr sz="3400"/>
            </a:lvl2pPr>
            <a:lvl3pPr marL="914377" indent="0">
              <a:buNone/>
              <a:defRPr sz="3400"/>
            </a:lvl3pPr>
            <a:lvl4pPr marL="1371566" indent="0">
              <a:buNone/>
              <a:defRPr sz="3400"/>
            </a:lvl4pPr>
            <a:lvl5pPr marL="1828754" indent="0">
              <a:buNone/>
              <a:defRPr sz="3400"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3" name="Picture 2" descr="A logo with a globe and text&#10;&#10;Description automatically generated">
            <a:extLst>
              <a:ext uri="{FF2B5EF4-FFF2-40B4-BE49-F238E27FC236}">
                <a16:creationId xmlns:a16="http://schemas.microsoft.com/office/drawing/2014/main" id="{AF06CEC9-AB40-2738-8CBE-AFE4648C07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15503" y="5607238"/>
            <a:ext cx="2638755" cy="87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3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D6A25F2-F091-4D43-B3B9-1872E1C33D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800" t="24862" r="25924"/>
          <a:stretch/>
        </p:blipFill>
        <p:spPr>
          <a:xfrm>
            <a:off x="8254434" y="-1"/>
            <a:ext cx="3937565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2"/>
            <a:ext cx="12192001" cy="1523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1" y="1"/>
            <a:ext cx="283028" cy="283028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7234" y="1538516"/>
            <a:ext cx="4565649" cy="4487593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73AE"/>
              </a:buClr>
              <a:buSzPct val="80000"/>
              <a:buFont typeface=".Lucida Grande UI Regular"/>
              <a:buChar char="►"/>
              <a:defRPr sz="2133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1410DE-1B72-BA4A-B732-2E305BA4F6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12619" y="392908"/>
            <a:ext cx="2225933" cy="658507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EAF118F-9434-1D4A-B1EB-C84E9D0C64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383" y="542249"/>
            <a:ext cx="4565651" cy="915937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400" b="1">
                <a:solidFill>
                  <a:srgbClr val="004578"/>
                </a:solidFill>
              </a:defRPr>
            </a:lvl1pPr>
            <a:lvl2pPr marL="457189" indent="0">
              <a:buNone/>
              <a:defRPr sz="3400"/>
            </a:lvl2pPr>
            <a:lvl3pPr marL="914377" indent="0">
              <a:buNone/>
              <a:defRPr sz="3400"/>
            </a:lvl3pPr>
            <a:lvl4pPr marL="1371566" indent="0">
              <a:buNone/>
              <a:defRPr sz="3400"/>
            </a:lvl4pPr>
            <a:lvl5pPr marL="1828754" indent="0">
              <a:buNone/>
              <a:defRPr sz="34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0648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een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2"/>
            <a:ext cx="12192001" cy="1523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1" y="1"/>
            <a:ext cx="283028" cy="283028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7234" y="1538516"/>
            <a:ext cx="4565649" cy="4487593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73AE"/>
              </a:buClr>
              <a:buSzPct val="80000"/>
              <a:buFont typeface=".Lucida Grande UI Regular"/>
              <a:buChar char="►"/>
              <a:defRPr sz="2133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EAF118F-9434-1D4A-B1EB-C84E9D0C64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383" y="542249"/>
            <a:ext cx="4565651" cy="915937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400" b="1">
                <a:solidFill>
                  <a:srgbClr val="004578"/>
                </a:solidFill>
              </a:defRPr>
            </a:lvl1pPr>
            <a:lvl2pPr marL="457189" indent="0">
              <a:buNone/>
              <a:defRPr sz="3400"/>
            </a:lvl2pPr>
            <a:lvl3pPr marL="914377" indent="0">
              <a:buNone/>
              <a:defRPr sz="3400"/>
            </a:lvl3pPr>
            <a:lvl4pPr marL="1371566" indent="0">
              <a:buNone/>
              <a:defRPr sz="3400"/>
            </a:lvl4pPr>
            <a:lvl5pPr marL="1828754" indent="0">
              <a:buNone/>
              <a:defRPr sz="34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6461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Content Slid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D6A25F2-F091-4D43-B3B9-1872E1C33D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043" t="24861" r="3155"/>
          <a:stretch/>
        </p:blipFill>
        <p:spPr>
          <a:xfrm>
            <a:off x="5418667" y="1"/>
            <a:ext cx="6773332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12118D5-C4A0-CF41-BE42-813D0B98D41F}"/>
              </a:ext>
            </a:extLst>
          </p:cNvPr>
          <p:cNvSpPr/>
          <p:nvPr userDrawn="1"/>
        </p:nvSpPr>
        <p:spPr>
          <a:xfrm>
            <a:off x="-2" y="2"/>
            <a:ext cx="12192001" cy="1523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64E5599F-8E1A-D14A-AE92-129EECC19F5C}"/>
              </a:ext>
            </a:extLst>
          </p:cNvPr>
          <p:cNvSpPr/>
          <p:nvPr userDrawn="1"/>
        </p:nvSpPr>
        <p:spPr>
          <a:xfrm rot="5400000">
            <a:off x="1" y="1"/>
            <a:ext cx="283028" cy="283028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CB426DE-1B88-6442-9603-5BFB62AEFC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7234" y="2065652"/>
            <a:ext cx="4565649" cy="3960457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73AE"/>
              </a:buClr>
              <a:buSzPct val="80000"/>
              <a:buFont typeface=".Lucida Grande UI Regular"/>
              <a:buChar char="►"/>
              <a:defRPr sz="2133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3440287-E298-2042-A5DD-D4A9231F45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34" y="1487114"/>
            <a:ext cx="4565649" cy="4737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 i="1">
                <a:solidFill>
                  <a:srgbClr val="385723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5898606" y="1466851"/>
            <a:ext cx="6039945" cy="4559259"/>
          </a:xfrm>
          <a:prstGeom prst="rect">
            <a:avLst/>
          </a:prstGeom>
          <a:solidFill>
            <a:srgbClr val="0073AE">
              <a:alpha val="50000"/>
            </a:srgbClr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133" b="1" baseline="0">
                <a:solidFill>
                  <a:schemeClr val="bg1"/>
                </a:solidFill>
              </a:defRPr>
            </a:lvl1pPr>
            <a:lvl2pPr marL="457189" indent="0">
              <a:buNone/>
              <a:defRPr>
                <a:solidFill>
                  <a:schemeClr val="bg1"/>
                </a:solidFill>
              </a:defRPr>
            </a:lvl2pPr>
            <a:lvl3pPr marL="914377" indent="0">
              <a:buNone/>
              <a:defRPr>
                <a:solidFill>
                  <a:schemeClr val="bg1"/>
                </a:solidFill>
              </a:defRPr>
            </a:lvl3pPr>
            <a:lvl4pPr marL="1371566" indent="0">
              <a:buNone/>
              <a:defRPr>
                <a:solidFill>
                  <a:schemeClr val="bg1"/>
                </a:solidFill>
              </a:defRPr>
            </a:lvl4pPr>
            <a:lvl5pPr marL="1828754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PLACEHOLDER TEXTBLOCK.</a:t>
            </a:r>
          </a:p>
          <a:p>
            <a:pPr lvl="0"/>
            <a:r>
              <a:rPr lang="en-US" dirty="0"/>
              <a:t>ADD YOUR INSPIRATIONAL PULL QUOTE</a:t>
            </a:r>
            <a:br>
              <a:rPr lang="en-US" dirty="0"/>
            </a:br>
            <a:r>
              <a:rPr lang="en-US" dirty="0"/>
              <a:t>OR EVENT INFORMATION HERE. </a:t>
            </a: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FDEF0EEC-C430-B943-913F-141B035F7E0B}"/>
              </a:ext>
            </a:extLst>
          </p:cNvPr>
          <p:cNvSpPr/>
          <p:nvPr userDrawn="1"/>
        </p:nvSpPr>
        <p:spPr>
          <a:xfrm rot="16200000">
            <a:off x="11655523" y="5743082"/>
            <a:ext cx="283028" cy="28302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582078E-2D73-7E4B-ACD6-65D391CEB8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383" y="542249"/>
            <a:ext cx="4565651" cy="915937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3200"/>
              </a:lnSpc>
              <a:spcBef>
                <a:spcPts val="0"/>
              </a:spcBef>
              <a:buNone/>
              <a:defRPr sz="3400" b="1">
                <a:solidFill>
                  <a:srgbClr val="004578"/>
                </a:solidFill>
              </a:defRPr>
            </a:lvl1pPr>
            <a:lvl2pPr marL="457189" indent="0">
              <a:buNone/>
              <a:defRPr sz="3400"/>
            </a:lvl2pPr>
            <a:lvl3pPr marL="914377" indent="0">
              <a:buNone/>
              <a:defRPr sz="3400"/>
            </a:lvl3pPr>
            <a:lvl4pPr marL="1371566" indent="0">
              <a:buNone/>
              <a:defRPr sz="3400"/>
            </a:lvl4pPr>
            <a:lvl5pPr marL="1828754" indent="0">
              <a:buNone/>
              <a:defRPr sz="3400"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 descr="A logo with a globe and text&#10;&#10;Description automatically generated">
            <a:extLst>
              <a:ext uri="{FF2B5EF4-FFF2-40B4-BE49-F238E27FC236}">
                <a16:creationId xmlns:a16="http://schemas.microsoft.com/office/drawing/2014/main" id="{1FD0C8D4-90C8-10AC-CED9-FA53DE2396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15503" y="5607238"/>
            <a:ext cx="2638755" cy="877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1AF9AE-DBEA-FC25-1AB9-F2538510FF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2619" y="392908"/>
            <a:ext cx="2225933" cy="65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6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4395E7-8C54-1842-B8AB-2C908897A2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6000">
                <a:srgbClr val="658D1B">
                  <a:alpha val="16000"/>
                </a:srgbClr>
              </a:gs>
              <a:gs pos="8000">
                <a:srgbClr val="B2D5D7">
                  <a:alpha val="13725"/>
                </a:srgbClr>
              </a:gs>
              <a:gs pos="55000">
                <a:srgbClr val="004578">
                  <a:alpha val="9000"/>
                </a:srgb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Snip Single Corner Rectangle 7">
            <a:extLst>
              <a:ext uri="{FF2B5EF4-FFF2-40B4-BE49-F238E27FC236}">
                <a16:creationId xmlns:a16="http://schemas.microsoft.com/office/drawing/2014/main" id="{A459786C-0A3B-2645-B3B2-A04B4697555C}"/>
              </a:ext>
            </a:extLst>
          </p:cNvPr>
          <p:cNvSpPr/>
          <p:nvPr userDrawn="1"/>
        </p:nvSpPr>
        <p:spPr>
          <a:xfrm flipH="1">
            <a:off x="-1" y="6189188"/>
            <a:ext cx="12191997" cy="668813"/>
          </a:xfrm>
          <a:prstGeom prst="snip1Rect">
            <a:avLst>
              <a:gd name="adj" fmla="val 50000"/>
            </a:avLst>
          </a:prstGeom>
          <a:solidFill>
            <a:schemeClr val="bg1">
              <a:alpha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DB7BA0-C94F-CD49-9730-D2C7431FE74B}"/>
              </a:ext>
            </a:extLst>
          </p:cNvPr>
          <p:cNvSpPr/>
          <p:nvPr userDrawn="1"/>
        </p:nvSpPr>
        <p:spPr>
          <a:xfrm>
            <a:off x="1" y="1"/>
            <a:ext cx="12192001" cy="152399"/>
          </a:xfrm>
          <a:prstGeom prst="rect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C4EC1626-2C5E-7946-962D-DA0DC03ED431}"/>
              </a:ext>
            </a:extLst>
          </p:cNvPr>
          <p:cNvSpPr/>
          <p:nvPr userDrawn="1"/>
        </p:nvSpPr>
        <p:spPr>
          <a:xfrm rot="5400000">
            <a:off x="1" y="1"/>
            <a:ext cx="283028" cy="283028"/>
          </a:xfrm>
          <a:prstGeom prst="rtTriangle">
            <a:avLst/>
          </a:prstGeom>
          <a:solidFill>
            <a:srgbClr val="658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Slide Number Placeholder 25">
            <a:extLst>
              <a:ext uri="{FF2B5EF4-FFF2-40B4-BE49-F238E27FC236}">
                <a16:creationId xmlns:a16="http://schemas.microsoft.com/office/drawing/2014/main" id="{9D488A91-F8B7-A74D-8D5D-53419EBC9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9978" y="6450354"/>
            <a:ext cx="6488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4578"/>
                </a:solidFill>
              </a:defRPr>
            </a:lvl1pPr>
          </a:lstStyle>
          <a:p>
            <a:fld id="{B99C038B-18B6-4343-9B97-7329884B1AA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C8501B-0B29-7342-86D7-6FD22E88C12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613" y="385651"/>
            <a:ext cx="1067464" cy="3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1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C813C-247D-7EBB-87CC-7F2935E15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2FA8B9-8E96-5902-76E0-0647769D26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976" y="2127776"/>
            <a:ext cx="5770024" cy="4142395"/>
          </a:xfrm>
        </p:spPr>
        <p:txBody>
          <a:bodyPr/>
          <a:lstStyle/>
          <a:p>
            <a:pPr marL="0" indent="0">
              <a:buNone/>
            </a:pPr>
            <a:r>
              <a:rPr lang="en-US" sz="1800" b="1" i="1" dirty="0"/>
              <a:t>Celebrating IEEE’s impact in Pre-University STEM, </a:t>
            </a:r>
            <a:br>
              <a:rPr lang="en-US" sz="1800" b="1" i="1" dirty="0"/>
            </a:br>
            <a:r>
              <a:rPr lang="en-US" sz="1800" b="1" i="1" dirty="0"/>
              <a:t>University and Continuing Professional Education</a:t>
            </a:r>
          </a:p>
          <a:p>
            <a:pPr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Increase visibility of educational offerings by </a:t>
            </a:r>
            <a:br>
              <a:rPr lang="en-US" sz="1800" dirty="0"/>
            </a:br>
            <a:r>
              <a:rPr lang="en-US" sz="1800" dirty="0"/>
              <a:t>joining 100+ IEEE Operating Units globally</a:t>
            </a:r>
          </a:p>
          <a:p>
            <a:pPr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Collection of live/virtual educational events</a:t>
            </a:r>
          </a:p>
          <a:p>
            <a:pPr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Special offers and discounts on IEEE education</a:t>
            </a:r>
          </a:p>
          <a:p>
            <a:pPr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Resources highlighting education endeavors across IEEE</a:t>
            </a:r>
          </a:p>
          <a:p>
            <a:pPr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Centered around </a:t>
            </a:r>
            <a:r>
              <a:rPr lang="en-US" sz="1800" dirty="0" err="1"/>
              <a:t>educationweek.ieee.org</a:t>
            </a:r>
            <a:r>
              <a:rPr lang="en-US" sz="1800" dirty="0"/>
              <a:t> </a:t>
            </a:r>
          </a:p>
          <a:p>
            <a:pPr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For more information contact </a:t>
            </a:r>
            <a:r>
              <a:rPr lang="en-US" sz="1800" dirty="0" err="1"/>
              <a:t>EducationWeek@ieee.org</a:t>
            </a:r>
            <a:r>
              <a:rPr lang="en-US" sz="1800" dirty="0"/>
              <a:t> </a:t>
            </a:r>
          </a:p>
        </p:txBody>
      </p:sp>
      <p:pic>
        <p:nvPicPr>
          <p:cNvPr id="15" name="Picture 14" descr="A logo with a globe and text&#10;&#10;Description automatically generated">
            <a:extLst>
              <a:ext uri="{FF2B5EF4-FFF2-40B4-BE49-F238E27FC236}">
                <a16:creationId xmlns:a16="http://schemas.microsoft.com/office/drawing/2014/main" id="{C65797E6-EC83-05EE-ECFA-79301A1A8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37" y="169117"/>
            <a:ext cx="6773333" cy="22521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9EE79D-6A8F-3378-ACC5-A0AF40CACBC4}"/>
              </a:ext>
            </a:extLst>
          </p:cNvPr>
          <p:cNvSpPr txBox="1"/>
          <p:nvPr/>
        </p:nvSpPr>
        <p:spPr>
          <a:xfrm rot="16200000">
            <a:off x="7670501" y="3248983"/>
            <a:ext cx="30469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639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SAVE THE 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816B2B-FB64-8B8B-8EA9-5CC7F3B91FA3}"/>
              </a:ext>
            </a:extLst>
          </p:cNvPr>
          <p:cNvSpPr txBox="1"/>
          <p:nvPr/>
        </p:nvSpPr>
        <p:spPr>
          <a:xfrm>
            <a:off x="9455605" y="1987099"/>
            <a:ext cx="2321256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>
                <a:solidFill>
                  <a:srgbClr val="006394"/>
                </a:solidFill>
                <a:latin typeface="Calibri" panose="020F0502020204030204"/>
              </a:rPr>
              <a:t>11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639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-19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39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APRIL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639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639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Elevating Education: A Summary of the ...">
            <a:extLst>
              <a:ext uri="{FF2B5EF4-FFF2-40B4-BE49-F238E27FC236}">
                <a16:creationId xmlns:a16="http://schemas.microsoft.com/office/drawing/2014/main" id="{170DE6BE-B6BC-EA08-8FBD-59F856D7AA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" b="11169"/>
          <a:stretch/>
        </p:blipFill>
        <p:spPr bwMode="auto">
          <a:xfrm rot="21178606">
            <a:off x="5857481" y="2115226"/>
            <a:ext cx="2173575" cy="126787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 - IEEE Education Week">
            <a:extLst>
              <a:ext uri="{FF2B5EF4-FFF2-40B4-BE49-F238E27FC236}">
                <a16:creationId xmlns:a16="http://schemas.microsoft.com/office/drawing/2014/main" id="{3D8B3290-B3EF-FA3B-1004-683003294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7385">
            <a:off x="6357214" y="3413034"/>
            <a:ext cx="1571879" cy="157187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EEE USA WISE interns 2018 NASA visit">
            <a:extLst>
              <a:ext uri="{FF2B5EF4-FFF2-40B4-BE49-F238E27FC236}">
                <a16:creationId xmlns:a16="http://schemas.microsoft.com/office/drawing/2014/main" id="{81675CE4-B729-92B7-1BC7-97896A5D2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87" b="12217"/>
          <a:stretch/>
        </p:blipFill>
        <p:spPr bwMode="auto">
          <a:xfrm rot="20921294">
            <a:off x="6079441" y="5004552"/>
            <a:ext cx="1906201" cy="125160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070195"/>
      </p:ext>
    </p:extLst>
  </p:cSld>
  <p:clrMapOvr>
    <a:masterClrMapping/>
  </p:clrMapOvr>
</p:sld>
</file>

<file path=ppt/theme/theme1.xml><?xml version="1.0" encoding="utf-8"?>
<a:theme xmlns:a="http://schemas.openxmlformats.org/drawingml/2006/main" name="Event Series _ Gre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71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.Lucida Grande UI Regular</vt:lpstr>
      <vt:lpstr>Arial</vt:lpstr>
      <vt:lpstr>Calibri</vt:lpstr>
      <vt:lpstr>Event Series _ Green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Moesch</dc:creator>
  <cp:lastModifiedBy>Danielle Cann</cp:lastModifiedBy>
  <cp:revision>4</cp:revision>
  <dcterms:created xsi:type="dcterms:W3CDTF">2024-10-23T18:35:52Z</dcterms:created>
  <dcterms:modified xsi:type="dcterms:W3CDTF">2026-01-02T17:48:23Z</dcterms:modified>
</cp:coreProperties>
</file>